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4"/>
  </p:handoutMasterIdLst>
  <p:sldIdLst>
    <p:sldId id="259" r:id="rId2"/>
    <p:sldId id="260" r:id="rId3"/>
  </p:sldIdLst>
  <p:sldSz cx="9144000" cy="6858000" type="screen4x3"/>
  <p:notesSz cx="6858000" cy="12055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03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603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5E138-0D09-4899-84FF-8F8597ABF27E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450638"/>
            <a:ext cx="2971800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11450638"/>
            <a:ext cx="2971800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D3058-E941-437D-921E-0E3871C54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65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65BA0-5A98-4395-8E6C-5FB94A4A01EB}" type="datetimeFigureOut">
              <a:rPr lang="en-GB" smtClean="0"/>
              <a:pPr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2497E95-96BA-4F22-B142-8C2B7CAFE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754694" y="77683"/>
            <a:ext cx="1710804" cy="285750"/>
          </a:xfrm>
          <a:prstGeom prst="rect">
            <a:avLst/>
          </a:prstGeom>
          <a:gradFill rotWithShape="1">
            <a:gsLst>
              <a:gs pos="0">
                <a:srgbClr val="9E1057"/>
              </a:gs>
              <a:gs pos="50000">
                <a:srgbClr val="E31C80"/>
              </a:gs>
              <a:gs pos="100000">
                <a:srgbClr val="FF2499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CAMAT NGUNTORONADI </a:t>
            </a: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97577" y="457200"/>
            <a:ext cx="2851150" cy="914400"/>
          </a:xfrm>
          <a:prstGeom prst="rect">
            <a:avLst/>
          </a:prstGeom>
          <a:gradFill rotWithShape="1">
            <a:gsLst>
              <a:gs pos="0">
                <a:srgbClr val="FF86BC"/>
              </a:gs>
              <a:gs pos="50000">
                <a:srgbClr val="FFB6D4"/>
              </a:gs>
              <a:gs pos="100000">
                <a:srgbClr val="FFDBE9"/>
              </a:gs>
            </a:gsLst>
            <a:lin ang="162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1 :</a:t>
            </a:r>
            <a:endParaRPr kumimoji="0" lang="id-ID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1100" dirty="0" err="1" smtClean="0"/>
              <a:t>Meningkatnya</a:t>
            </a:r>
            <a:r>
              <a:rPr lang="en-US" sz="1100" dirty="0" smtClean="0"/>
              <a:t> </a:t>
            </a:r>
            <a:r>
              <a:rPr lang="en-US" sz="1100" dirty="0" err="1" smtClean="0"/>
              <a:t>kualitas</a:t>
            </a:r>
            <a:r>
              <a:rPr lang="en-US" sz="1100" dirty="0" smtClean="0"/>
              <a:t> </a:t>
            </a:r>
            <a:r>
              <a:rPr lang="en-US" sz="1100" dirty="0" err="1" smtClean="0"/>
              <a:t>pelayanan</a:t>
            </a:r>
            <a:r>
              <a:rPr lang="en-US" sz="1100" dirty="0" smtClean="0"/>
              <a:t> </a:t>
            </a:r>
            <a:r>
              <a:rPr lang="en-US" sz="1100" dirty="0" err="1" smtClean="0"/>
              <a:t>publik</a:t>
            </a:r>
            <a:r>
              <a:rPr lang="en-US" sz="1100" dirty="0" smtClean="0"/>
              <a:t> </a:t>
            </a:r>
            <a:r>
              <a:rPr lang="en-US" sz="1100" dirty="0" err="1" smtClean="0"/>
              <a:t>di</a:t>
            </a:r>
            <a:r>
              <a:rPr lang="en-US" sz="1100" dirty="0" smtClean="0"/>
              <a:t> </a:t>
            </a:r>
            <a:r>
              <a:rPr lang="en-US" sz="1100" dirty="0" err="1" smtClean="0"/>
              <a:t>Kecamatan</a:t>
            </a:r>
            <a:endParaRPr lang="en-GB" sz="11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id-ID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id-ID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Skor SKM</a:t>
            </a:r>
            <a:endParaRPr kumimoji="0" lang="id-ID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1394" y="2146363"/>
            <a:ext cx="1406525" cy="279400"/>
          </a:xfrm>
          <a:prstGeom prst="rect">
            <a:avLst/>
          </a:prstGeom>
          <a:gradFill rotWithShape="1">
            <a:gsLst>
              <a:gs pos="0">
                <a:srgbClr val="006A96"/>
              </a:gs>
              <a:gs pos="50000">
                <a:srgbClr val="009AD9"/>
              </a:gs>
              <a:gs pos="100000">
                <a:srgbClr val="00B8FF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Kasi Pemerintahan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2444991"/>
            <a:ext cx="2151063" cy="1955559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path path="shape">
              <a:fillToRect t="100000" r="100000"/>
            </a:path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kependudukan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sesuai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SOP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1450" algn="l"/>
              </a:tabLst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Persentase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penduduk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wajib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KTP yang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telah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melakukan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perekaman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KTP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Elektronik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145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Administrasi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Perkantoran</a:t>
            </a:r>
            <a:endParaRPr kumimoji="0" lang="id-ID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654566" y="2154477"/>
            <a:ext cx="1022350" cy="304800"/>
          </a:xfrm>
          <a:prstGeom prst="rect">
            <a:avLst/>
          </a:prstGeom>
          <a:gradFill rotWithShape="1">
            <a:gsLst>
              <a:gs pos="0">
                <a:srgbClr val="006A96"/>
              </a:gs>
              <a:gs pos="50000">
                <a:srgbClr val="009AD9"/>
              </a:gs>
              <a:gs pos="100000">
                <a:srgbClr val="00B8FF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d-ID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Kasi Kesos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098589" y="2471977"/>
            <a:ext cx="2033588" cy="2176223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path path="shape">
              <a:fillToRect t="100000" r="100000"/>
            </a:path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d-ID" sz="1100" b="1" dirty="0" smtClean="0">
                <a:ea typeface="Calibri" pitchFamily="34" charset="0"/>
                <a:cs typeface="Times New Roman" pitchFamily="18" charset="0"/>
              </a:rPr>
              <a:t>Sasaran :</a:t>
            </a:r>
            <a:endParaRPr lang="id-ID" sz="1100" dirty="0" smtClean="0"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Terlaksananya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sosial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kemasyarakatan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sesuai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SOP</a:t>
            </a:r>
            <a:endParaRPr lang="en-US" sz="1100" dirty="0" smtClean="0"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100" b="1" dirty="0" smtClean="0">
                <a:ea typeface="Calibri" pitchFamily="34" charset="0"/>
                <a:cs typeface="Times New Roman" pitchFamily="18" charset="0"/>
              </a:rPr>
              <a:t>Indikator Kinerja :</a:t>
            </a:r>
            <a:endParaRPr lang="id-ID" sz="1100" dirty="0" smtClean="0">
              <a:cs typeface="Arial" pitchFamily="34" charset="0"/>
            </a:endParaRPr>
          </a:p>
          <a:p>
            <a:pPr lvl="0" indent="1588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Persentase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penanganan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pengaduan</a:t>
            </a:r>
            <a:r>
              <a:rPr lang="en-US" sz="1100" dirty="0" smtClean="0">
                <a:ea typeface="Calibri" pitchFamily="34" charset="0"/>
                <a:cs typeface="Times New Roman" pitchFamily="18" charset="0"/>
              </a:rPr>
              <a:t> BPNT yang </a:t>
            </a:r>
            <a:r>
              <a:rPr lang="en-US" sz="1100" dirty="0" err="1" smtClean="0">
                <a:ea typeface="Calibri" pitchFamily="34" charset="0"/>
                <a:cs typeface="Times New Roman" pitchFamily="18" charset="0"/>
              </a:rPr>
              <a:t>ditindaklanjuti</a:t>
            </a:r>
            <a:endParaRPr lang="en-US" sz="1100" dirty="0" smtClean="0">
              <a:cs typeface="Arial" pitchFamily="34" charset="0"/>
            </a:endParaRPr>
          </a:p>
          <a:p>
            <a:pPr marL="169863" lvl="0" indent="-169863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100" b="1" dirty="0" smtClean="0">
                <a:ea typeface="Calibri" pitchFamily="34" charset="0"/>
                <a:cs typeface="Times New Roman" pitchFamily="18" charset="0"/>
              </a:rPr>
              <a:t>Program/Kegiatan :</a:t>
            </a:r>
            <a:endParaRPr lang="en-US" sz="1100" b="1" dirty="0" smtClean="0">
              <a:ea typeface="Calibri" pitchFamily="34" charset="0"/>
              <a:cs typeface="Times New Roman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cs typeface="Times New Roman" pitchFamily="18" charset="0"/>
              </a:rPr>
              <a:t>Pelayanan</a:t>
            </a:r>
            <a:r>
              <a:rPr lang="en-US" sz="1100" dirty="0" smtClean="0">
                <a:cs typeface="Times New Roman" pitchFamily="18" charset="0"/>
              </a:rPr>
              <a:t> </a:t>
            </a:r>
            <a:r>
              <a:rPr lang="en-US" sz="1100" dirty="0" err="1" smtClean="0">
                <a:cs typeface="Times New Roman" pitchFamily="18" charset="0"/>
              </a:rPr>
              <a:t>Administrasi</a:t>
            </a:r>
            <a:r>
              <a:rPr lang="en-US" sz="1100" dirty="0" smtClean="0">
                <a:cs typeface="Times New Roman" pitchFamily="18" charset="0"/>
              </a:rPr>
              <a:t> </a:t>
            </a:r>
            <a:r>
              <a:rPr lang="en-US" sz="1100" dirty="0" err="1" smtClean="0">
                <a:cs typeface="Times New Roman" pitchFamily="18" charset="0"/>
              </a:rPr>
              <a:t>Perkantoran</a:t>
            </a:r>
            <a:endParaRPr lang="id-ID" sz="1100" dirty="0" smtClean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581400" y="1695723"/>
            <a:ext cx="2114550" cy="285750"/>
          </a:xfrm>
          <a:prstGeom prst="rect">
            <a:avLst/>
          </a:prstGeom>
          <a:gradFill rotWithShape="1">
            <a:gsLst>
              <a:gs pos="0">
                <a:srgbClr val="9E1057"/>
              </a:gs>
              <a:gs pos="50000">
                <a:srgbClr val="E31C80"/>
              </a:gs>
              <a:gs pos="100000">
                <a:srgbClr val="FF2499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SEKRETARIS KECAMATAN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id-ID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ight Bracket 13"/>
          <p:cNvSpPr>
            <a:spLocks/>
          </p:cNvSpPr>
          <p:nvPr/>
        </p:nvSpPr>
        <p:spPr bwMode="auto">
          <a:xfrm rot="-5400000">
            <a:off x="4305309" y="-1714501"/>
            <a:ext cx="609600" cy="7086601"/>
          </a:xfrm>
          <a:prstGeom prst="rightBracket">
            <a:avLst>
              <a:gd name="adj" fmla="val 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162800" y="152400"/>
            <a:ext cx="10668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Eselon</a:t>
            </a:r>
            <a:r>
              <a:rPr lang="en-US" b="1" dirty="0" smtClean="0">
                <a:solidFill>
                  <a:srgbClr val="FF0000"/>
                </a:solidFill>
              </a:rPr>
              <a:t> 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619375" y="2362200"/>
            <a:ext cx="1447800" cy="457200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Kasubbag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Umum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Kepegawaian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5253990" y="2359152"/>
            <a:ext cx="1371600" cy="460248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Kasubbag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Keuangan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PEP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2209801" y="2828925"/>
            <a:ext cx="2285999" cy="1752600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81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 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Meningkatnya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kualitas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publik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 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Persentase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penyelesaian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terpadu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kecamatan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Perkantoran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4739641" y="2828925"/>
            <a:ext cx="2285999" cy="1752600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81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upaya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mengintensifkan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penanganan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pengaduan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masyarakat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Persentase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pengaduan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masyarakat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ditindaklanjuti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Mengintensifkan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penanganan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pengaduan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masyarakat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2257425" y="5410200"/>
            <a:ext cx="4775029" cy="1143000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81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Terselesaikannya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umum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surat-surat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kepada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masyarakat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Jumlah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dokumen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kependudukan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(KTP, KK,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Surat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Pindah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non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perizinan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lainnya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selama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satu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tahun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Jumlah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dokumen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perizinan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(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Izin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Usaha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Mikro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)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selama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satu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tahun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3371850" y="4953000"/>
            <a:ext cx="2743200" cy="457200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Pengelola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PATEN (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Pelayanan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Administrasi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Terpadu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Kecamatan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ight Bracket 13"/>
          <p:cNvSpPr>
            <a:spLocks/>
          </p:cNvSpPr>
          <p:nvPr/>
        </p:nvSpPr>
        <p:spPr bwMode="auto">
          <a:xfrm rot="-5400000">
            <a:off x="4533896" y="1066804"/>
            <a:ext cx="152400" cy="2438392"/>
          </a:xfrm>
          <a:prstGeom prst="rightBracket">
            <a:avLst>
              <a:gd name="adj" fmla="val 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2" name="Straight Connector 21"/>
          <p:cNvCxnSpPr>
            <a:stCxn id="5" idx="2"/>
            <a:endCxn id="10" idx="0"/>
          </p:cNvCxnSpPr>
          <p:nvPr/>
        </p:nvCxnSpPr>
        <p:spPr>
          <a:xfrm rot="16200000" flipH="1">
            <a:off x="4468852" y="1525899"/>
            <a:ext cx="324123" cy="15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4527374" y="2073724"/>
            <a:ext cx="247650" cy="2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2"/>
            <a:endCxn id="20" idx="0"/>
          </p:cNvCxnSpPr>
          <p:nvPr/>
        </p:nvCxnSpPr>
        <p:spPr>
          <a:xfrm rot="16200000" flipH="1">
            <a:off x="3862388" y="4071937"/>
            <a:ext cx="371475" cy="1390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8" idx="2"/>
            <a:endCxn id="20" idx="0"/>
          </p:cNvCxnSpPr>
          <p:nvPr/>
        </p:nvCxnSpPr>
        <p:spPr>
          <a:xfrm rot="5400000">
            <a:off x="5127309" y="4197667"/>
            <a:ext cx="371475" cy="1139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0" y="152400"/>
            <a:ext cx="289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CASCADING </a:t>
            </a:r>
            <a:r>
              <a:rPr lang="en-US" sz="2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KINERJA</a:t>
            </a:r>
            <a:endParaRPr lang="en-US" sz="24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51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767942" y="42422"/>
            <a:ext cx="1684336" cy="270756"/>
          </a:xfrm>
          <a:prstGeom prst="rect">
            <a:avLst/>
          </a:prstGeom>
          <a:gradFill rotWithShape="1">
            <a:gsLst>
              <a:gs pos="0">
                <a:srgbClr val="9E1057"/>
              </a:gs>
              <a:gs pos="50000">
                <a:srgbClr val="E31C80"/>
              </a:gs>
              <a:gs pos="100000">
                <a:srgbClr val="FF2499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CAMAT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NGUNTORONADI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44763" y="294394"/>
            <a:ext cx="4094162" cy="1077206"/>
          </a:xfrm>
          <a:prstGeom prst="rect">
            <a:avLst/>
          </a:prstGeom>
          <a:gradFill rotWithShape="1">
            <a:gsLst>
              <a:gs pos="0">
                <a:srgbClr val="FF86BC"/>
              </a:gs>
              <a:gs pos="50000">
                <a:srgbClr val="FFB6D4"/>
              </a:gs>
              <a:gs pos="100000">
                <a:srgbClr val="FFDBE9"/>
              </a:gs>
            </a:gsLst>
            <a:lin ang="162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1100" dirty="0" err="1" smtClean="0"/>
              <a:t>Meningkatnya</a:t>
            </a:r>
            <a:r>
              <a:rPr lang="en-US" sz="1100" dirty="0" smtClean="0"/>
              <a:t>  </a:t>
            </a:r>
            <a:r>
              <a:rPr lang="en-US" sz="1100" dirty="0" err="1" smtClean="0"/>
              <a:t>kualitas</a:t>
            </a:r>
            <a:r>
              <a:rPr lang="en-US" sz="1100" dirty="0" smtClean="0"/>
              <a:t> </a:t>
            </a:r>
            <a:r>
              <a:rPr lang="en-US" sz="1100" dirty="0" err="1" smtClean="0"/>
              <a:t>tata</a:t>
            </a:r>
            <a:r>
              <a:rPr lang="en-US" sz="1100" dirty="0" smtClean="0"/>
              <a:t> </a:t>
            </a:r>
            <a:r>
              <a:rPr lang="en-US" sz="1100" dirty="0" err="1" smtClean="0"/>
              <a:t>kelola</a:t>
            </a:r>
            <a:r>
              <a:rPr lang="en-US" sz="1100" dirty="0" smtClean="0"/>
              <a:t> </a:t>
            </a:r>
            <a:r>
              <a:rPr lang="en-US" sz="1100" dirty="0" err="1" smtClean="0"/>
              <a:t>keuangan</a:t>
            </a:r>
            <a:r>
              <a:rPr lang="en-US" sz="1100" dirty="0" smtClean="0"/>
              <a:t>, </a:t>
            </a:r>
            <a:r>
              <a:rPr lang="en-US" sz="1100" dirty="0" err="1" smtClean="0"/>
              <a:t>aset</a:t>
            </a:r>
            <a:r>
              <a:rPr lang="en-US" sz="1100" dirty="0" smtClean="0"/>
              <a:t>, </a:t>
            </a:r>
            <a:r>
              <a:rPr lang="en-US" sz="1100" dirty="0" err="1" smtClean="0"/>
              <a:t>pelayanan</a:t>
            </a:r>
            <a:r>
              <a:rPr lang="en-US" sz="1100" dirty="0" smtClean="0"/>
              <a:t> </a:t>
            </a:r>
            <a:r>
              <a:rPr lang="en-US" sz="1100" dirty="0" err="1" smtClean="0"/>
              <a:t>dan</a:t>
            </a:r>
            <a:r>
              <a:rPr lang="en-US" sz="1100" dirty="0" smtClean="0"/>
              <a:t> </a:t>
            </a:r>
            <a:r>
              <a:rPr lang="en-US" sz="1100" dirty="0" err="1" smtClean="0"/>
              <a:t>pemerintahan</a:t>
            </a:r>
            <a:r>
              <a:rPr lang="en-US" sz="1100" dirty="0" smtClean="0"/>
              <a:t> </a:t>
            </a:r>
            <a:r>
              <a:rPr lang="en-US" sz="1100" dirty="0" err="1" smtClean="0"/>
              <a:t>desa</a:t>
            </a:r>
            <a:endParaRPr lang="en-GB" sz="11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/>
              <a:t>Persentase</a:t>
            </a:r>
            <a:r>
              <a:rPr lang="en-US" sz="1100" dirty="0" smtClean="0"/>
              <a:t> </a:t>
            </a:r>
            <a:r>
              <a:rPr lang="en-US" sz="1100" dirty="0" err="1" smtClean="0"/>
              <a:t>desa</a:t>
            </a:r>
            <a:r>
              <a:rPr lang="en-US" sz="1100" dirty="0" smtClean="0"/>
              <a:t> </a:t>
            </a:r>
            <a:r>
              <a:rPr lang="en-US" sz="1100" dirty="0" err="1" smtClean="0"/>
              <a:t>dengan</a:t>
            </a:r>
            <a:r>
              <a:rPr lang="en-US" sz="1100" dirty="0" smtClean="0"/>
              <a:t> </a:t>
            </a:r>
            <a:r>
              <a:rPr lang="en-US" sz="1100" dirty="0" err="1" smtClean="0"/>
              <a:t>nilai</a:t>
            </a:r>
            <a:r>
              <a:rPr lang="en-US" sz="1100" dirty="0" smtClean="0"/>
              <a:t> </a:t>
            </a:r>
            <a:r>
              <a:rPr lang="en-US" sz="1100" dirty="0" err="1" smtClean="0"/>
              <a:t>monev</a:t>
            </a:r>
            <a:r>
              <a:rPr lang="en-US" sz="1100" dirty="0" smtClean="0"/>
              <a:t> minimal 60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6715" y="2133600"/>
            <a:ext cx="1406525" cy="279400"/>
          </a:xfrm>
          <a:prstGeom prst="rect">
            <a:avLst/>
          </a:prstGeom>
          <a:gradFill rotWithShape="1">
            <a:gsLst>
              <a:gs pos="0">
                <a:srgbClr val="006A96"/>
              </a:gs>
              <a:gs pos="50000">
                <a:srgbClr val="009AD9"/>
              </a:gs>
              <a:gs pos="100000">
                <a:srgbClr val="00B8FF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Kasi Pemerintahan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055" y="2420939"/>
            <a:ext cx="2044345" cy="2570162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path path="shape">
              <a:fillToRect t="100000" r="100000"/>
            </a:path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d-ID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lang="id-ID" sz="800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urusan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pemerintahan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umum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kependudukan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inventarisasi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kekayaan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desa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lang="id-ID" sz="800" dirty="0" smtClean="0">
              <a:latin typeface="Arial" pitchFamily="34" charset="0"/>
              <a:cs typeface="Arial" pitchFamily="34" charset="0"/>
            </a:endParaRPr>
          </a:p>
          <a:p>
            <a:pPr lvl="0" indent="1588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Persentase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monev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tata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kelola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pemerintahan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lebih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dari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80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 sz="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Fasilitasi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administrasi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Kewilayahan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Kecamatan</a:t>
            </a:r>
            <a:endParaRPr lang="id-ID" sz="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33700" y="2133247"/>
            <a:ext cx="1039813" cy="279400"/>
          </a:xfrm>
          <a:prstGeom prst="rect">
            <a:avLst/>
          </a:prstGeom>
          <a:gradFill rotWithShape="1">
            <a:gsLst>
              <a:gs pos="0">
                <a:srgbClr val="006A96"/>
              </a:gs>
              <a:gs pos="50000">
                <a:srgbClr val="009AD9"/>
              </a:gs>
              <a:gs pos="100000">
                <a:srgbClr val="00B8FF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Kasi PMD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0" y="2133600"/>
            <a:ext cx="1039813" cy="301625"/>
          </a:xfrm>
          <a:prstGeom prst="rect">
            <a:avLst/>
          </a:prstGeom>
          <a:gradFill rotWithShape="1">
            <a:gsLst>
              <a:gs pos="0">
                <a:srgbClr val="006A96"/>
              </a:gs>
              <a:gs pos="50000">
                <a:srgbClr val="009AD9"/>
              </a:gs>
              <a:gs pos="100000">
                <a:srgbClr val="00B8FF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Kasi Kesos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133600" y="2420938"/>
            <a:ext cx="2209801" cy="2379662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path path="shape">
              <a:fillToRect t="100000" r="100000"/>
            </a:path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pembinaan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masyarakat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bidang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perekonomian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pembangunan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lingkungan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hidup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pemberdayaan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perempuan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1588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Persentase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monev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administrasi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lebih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dari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80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69863" marR="0" lvl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Fasilitasi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administrasi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Kewilayahan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Kecamatan</a:t>
            </a:r>
            <a:endParaRPr kumimoji="0" lang="id-ID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188200" y="2447925"/>
            <a:ext cx="1955800" cy="2428875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path path="shape">
              <a:fillToRect t="100000" r="100000"/>
            </a:path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pembinaan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bidang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social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kemasyarakatan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pengembangan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sarana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prasarana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keagamaan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pendidikan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pariwisata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budaya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pemuda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olahraga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lang="id-ID" sz="800" dirty="0" smtClean="0">
              <a:latin typeface="Arial" pitchFamily="34" charset="0"/>
              <a:cs typeface="Arial" pitchFamily="34" charset="0"/>
            </a:endParaRPr>
          </a:p>
          <a:p>
            <a:pPr lvl="0" indent="1588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Persentase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desa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dengan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nilai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monev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tata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kelola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pelayanan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lebih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dari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80</a:t>
            </a:r>
          </a:p>
          <a:p>
            <a:pPr lvl="0" indent="1588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50" dirty="0" err="1" smtClean="0">
                <a:latin typeface="Calibri" pitchFamily="34" charset="0"/>
                <a:cs typeface="Times New Roman" pitchFamily="18" charset="0"/>
              </a:rPr>
              <a:t>Fasilitasi</a:t>
            </a:r>
            <a:r>
              <a:rPr lang="en-US" sz="105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050" dirty="0" err="1" smtClean="0">
                <a:latin typeface="Calibri" pitchFamily="34" charset="0"/>
                <a:cs typeface="Times New Roman" pitchFamily="18" charset="0"/>
              </a:rPr>
              <a:t>pelayanan</a:t>
            </a:r>
            <a:r>
              <a:rPr lang="en-US" sz="105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050" dirty="0" err="1" smtClean="0">
                <a:latin typeface="Calibri" pitchFamily="34" charset="0"/>
                <a:cs typeface="Times New Roman" pitchFamily="18" charset="0"/>
              </a:rPr>
              <a:t>administrasi</a:t>
            </a:r>
            <a:r>
              <a:rPr lang="en-US" sz="105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050" dirty="0" err="1" smtClean="0">
                <a:latin typeface="Calibri" pitchFamily="34" charset="0"/>
                <a:cs typeface="Times New Roman" pitchFamily="18" charset="0"/>
              </a:rPr>
              <a:t>Kewilayahan</a:t>
            </a:r>
            <a:r>
              <a:rPr lang="en-US" sz="105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050" dirty="0" err="1" smtClean="0">
                <a:latin typeface="Calibri" pitchFamily="34" charset="0"/>
                <a:cs typeface="Times New Roman" pitchFamily="18" charset="0"/>
              </a:rPr>
              <a:t>Kecamatan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3841750" y="1684516"/>
            <a:ext cx="1778000" cy="220484"/>
          </a:xfrm>
          <a:prstGeom prst="rect">
            <a:avLst/>
          </a:prstGeom>
          <a:gradFill rotWithShape="1">
            <a:gsLst>
              <a:gs pos="0">
                <a:srgbClr val="9E1057"/>
              </a:gs>
              <a:gs pos="50000">
                <a:srgbClr val="E31C80"/>
              </a:gs>
              <a:gs pos="100000">
                <a:srgbClr val="FF2499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SEKRETARIS KECAMATAN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id-ID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ight Bracket 13"/>
          <p:cNvSpPr>
            <a:spLocks/>
          </p:cNvSpPr>
          <p:nvPr/>
        </p:nvSpPr>
        <p:spPr bwMode="auto">
          <a:xfrm rot="-5400000">
            <a:off x="4305310" y="-1714501"/>
            <a:ext cx="609600" cy="7086601"/>
          </a:xfrm>
          <a:prstGeom prst="rightBracket">
            <a:avLst>
              <a:gd name="adj" fmla="val 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572794" y="15232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5257800" y="2057400"/>
            <a:ext cx="1295400" cy="381000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Kasubbag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Keuangan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PEP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4505325" y="2438400"/>
            <a:ext cx="2590800" cy="1828800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81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pengelolaan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keuangan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pelaporan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yang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transparan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akuntabel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tepat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waktu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Persentase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desa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yang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tertib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pengelolaan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keuangan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dan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cs typeface="Times New Roman" pitchFamily="18" charset="0"/>
              </a:rPr>
              <a:t>pelaporan</a:t>
            </a:r>
            <a:endParaRPr kumimoji="0" lang="id-ID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Program/Kegiatan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Peningkatan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pengembangan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sistem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pelaporan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capaian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kinerja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keuangan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>
            <a:endCxn id="8" idx="0"/>
          </p:cNvCxnSpPr>
          <p:nvPr/>
        </p:nvCxnSpPr>
        <p:spPr>
          <a:xfrm rot="16200000" flipH="1">
            <a:off x="3136680" y="1816319"/>
            <a:ext cx="609247" cy="24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4572000" y="4600575"/>
            <a:ext cx="2398712" cy="279400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Pengadministrasi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Keuangan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PEP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3228975" y="4886325"/>
            <a:ext cx="3733800" cy="1752600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8100000" scaled="1"/>
          </a:gra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Sasaran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Terlaksananya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pengelolaan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keuangan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pelaporan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kelurahan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yang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transparan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akuntabel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tepat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waktu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Indikator Kinerja 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Tertib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dokumen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keuangan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2575" marR="0" lvl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Belanja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Langsung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Belanja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Tak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Langsung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82575" indent="-169863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eriod"/>
            </a:pP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SPJ</a:t>
            </a:r>
          </a:p>
          <a:p>
            <a:pPr marL="282575" lvl="0" indent="-169863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eriod"/>
            </a:pP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Laporan</a:t>
            </a:r>
            <a:r>
              <a:rPr lang="en-US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1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keuangan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Tertib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dokumen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perencanaan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evaluasi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pelaporan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2575" marR="0" lvl="0" indent="-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Evaluasi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monitoring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anggaran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MOnev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667375" y="4429125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2" idx="2"/>
            <a:endCxn id="17" idx="0"/>
          </p:cNvCxnSpPr>
          <p:nvPr/>
        </p:nvCxnSpPr>
        <p:spPr>
          <a:xfrm rot="16200000" flipH="1">
            <a:off x="5241925" y="1393825"/>
            <a:ext cx="152400" cy="1174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510</TotalTime>
  <Words>418</Words>
  <Application>Microsoft Office PowerPoint</Application>
  <PresentationFormat>On-screen Show (4:3)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Trebuchet MS</vt:lpstr>
      <vt:lpstr>Slipstream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PENERAPAN SAKIP (Sistem Akuntabilitas Kinerja Instansi Pemerintah) KECAMATAN KAWEDANAN</dc:title>
  <dc:creator>personal</dc:creator>
  <cp:lastModifiedBy>HP CORE I3</cp:lastModifiedBy>
  <cp:revision>50</cp:revision>
  <cp:lastPrinted>2019-10-15T07:08:26Z</cp:lastPrinted>
  <dcterms:created xsi:type="dcterms:W3CDTF">2019-04-25T20:31:30Z</dcterms:created>
  <dcterms:modified xsi:type="dcterms:W3CDTF">2020-06-04T12:43:30Z</dcterms:modified>
</cp:coreProperties>
</file>